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</p:sldIdLst>
  <p:sldSz cy="32918400" cx="43891200"/>
  <p:notesSz cx="7010400" cy="9296400"/>
  <p:embeddedFontLst>
    <p:embeddedFont>
      <p:font typeface="Century Gothic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DC5A4F-19A3-42FF-AAD1-3E598FE9148D}">
  <a:tblStyle styleId="{5FDC5A4F-19A3-42FF-AAD1-3E598FE9148D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E7E7"/>
          </a:solidFill>
        </a:fill>
      </a:tcStyle>
    </a:wholeTbl>
    <a:band1H>
      <a:tcTxStyle/>
      <a:tcStyle>
        <a:fill>
          <a:solidFill>
            <a:srgbClr val="F3CCCB"/>
          </a:solidFill>
        </a:fill>
      </a:tcStyle>
    </a:band1H>
    <a:band2H>
      <a:tcTxStyle/>
    </a:band2H>
    <a:band1V>
      <a:tcTxStyle/>
      <a:tcStyle>
        <a:fill>
          <a:solidFill>
            <a:srgbClr val="F3CCC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9E7E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9E7E7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enturyGothic-regular.fntdata"/><Relationship Id="rId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980138"/>
            <a:ext cx="43891200" cy="89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4389120" y="8656344"/>
            <a:ext cx="35112960" cy="87604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Century Gothic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389120" y="17434565"/>
            <a:ext cx="351129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28474419" y="20754458"/>
            <a:ext cx="1102765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4389120" y="20754463"/>
            <a:ext cx="23426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29077920" y="6868164"/>
            <a:ext cx="104241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2852904" y="22547335"/>
            <a:ext cx="38191114" cy="3932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60"/>
              <a:buFont typeface="Century Gothic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2852904" y="4689768"/>
            <a:ext cx="38161248" cy="16353466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2852928" y="26480237"/>
            <a:ext cx="38185344" cy="3585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980138"/>
            <a:ext cx="43891200" cy="89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2852928" y="3616961"/>
            <a:ext cx="38185344" cy="13451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60"/>
              <a:buFont typeface="Century Gothic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3291840" y="17515843"/>
            <a:ext cx="37307520" cy="6388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26698445" y="1828807"/>
            <a:ext cx="104790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2852928" y="1828807"/>
            <a:ext cx="231871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37835837" y="1828807"/>
            <a:ext cx="320243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0" name="Google Shape;9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980138"/>
            <a:ext cx="43891200" cy="89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type="title"/>
          </p:nvPr>
        </p:nvSpPr>
        <p:spPr>
          <a:xfrm>
            <a:off x="3688085" y="3616963"/>
            <a:ext cx="36545520" cy="13229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60"/>
              <a:buFont typeface="Century Gothic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4693915" y="16846889"/>
            <a:ext cx="34533850" cy="2133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3291840" y="20038068"/>
            <a:ext cx="37338010" cy="3942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26698445" y="1828807"/>
            <a:ext cx="104790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2852928" y="1821305"/>
            <a:ext cx="231871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37835837" y="1828807"/>
            <a:ext cx="320243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110998" y="3877056"/>
            <a:ext cx="2194560" cy="280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19450" lIns="438900" spcFirstLastPara="1" rIns="438900" wrap="square" tIns="219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0"/>
              <a:buFont typeface="Century Gothic"/>
              <a:buNone/>
            </a:pPr>
            <a:r>
              <a:rPr b="0" lang="en-US" sz="384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39104318" y="14502384"/>
            <a:ext cx="2194560" cy="280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19450" lIns="438900" spcFirstLastPara="1" rIns="438900" wrap="square" tIns="219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400"/>
              <a:buFont typeface="Century Gothic"/>
              <a:buNone/>
            </a:pPr>
            <a:r>
              <a:rPr b="0" lang="en-US" sz="384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00" name="Google Shape;10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980138"/>
            <a:ext cx="43891200" cy="89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>
            <p:ph type="title"/>
          </p:nvPr>
        </p:nvSpPr>
        <p:spPr>
          <a:xfrm>
            <a:off x="3291840" y="5398572"/>
            <a:ext cx="37318954" cy="12056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60"/>
              <a:buFont typeface="Century Gothic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3291802" y="17511919"/>
            <a:ext cx="37313318" cy="4799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26698445" y="1818646"/>
            <a:ext cx="104790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2852928" y="1818646"/>
            <a:ext cx="231871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37835837" y="1828807"/>
            <a:ext cx="320243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10424167" y="3657602"/>
            <a:ext cx="30614107" cy="6258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2852933" y="10569984"/>
            <a:ext cx="12289536" cy="2963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520"/>
              <a:buNone/>
              <a:defRPr b="0" sz="1152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2852928" y="13941910"/>
            <a:ext cx="12289536" cy="16123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15850738" y="10566399"/>
            <a:ext cx="12289536" cy="30073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520"/>
              <a:buNone/>
              <a:defRPr b="0" sz="1152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15843749" y="13939526"/>
            <a:ext cx="12289536" cy="16125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28748731" y="10525757"/>
            <a:ext cx="12289536" cy="30073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520"/>
              <a:buNone/>
              <a:defRPr b="0" sz="1152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28748736" y="13941910"/>
            <a:ext cx="12289536" cy="16123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114" name="Google Shape;114;p15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10424170" y="3657600"/>
            <a:ext cx="30633523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2852928" y="19744034"/>
            <a:ext cx="12289536" cy="3277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520"/>
              <a:buNone/>
              <a:defRPr b="0" sz="1152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120" name="Google Shape;120;p16"/>
          <p:cNvSpPr/>
          <p:nvPr>
            <p:ph idx="2" type="pic"/>
          </p:nvPr>
        </p:nvSpPr>
        <p:spPr>
          <a:xfrm>
            <a:off x="2852928" y="11192256"/>
            <a:ext cx="12289536" cy="723504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21" name="Google Shape;121;p16"/>
          <p:cNvSpPr txBox="1"/>
          <p:nvPr>
            <p:ph idx="3" type="body"/>
          </p:nvPr>
        </p:nvSpPr>
        <p:spPr>
          <a:xfrm>
            <a:off x="2852928" y="23021297"/>
            <a:ext cx="12289536" cy="7044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122" name="Google Shape;122;p16"/>
          <p:cNvSpPr txBox="1"/>
          <p:nvPr>
            <p:ph idx="4" type="body"/>
          </p:nvPr>
        </p:nvSpPr>
        <p:spPr>
          <a:xfrm>
            <a:off x="15800990" y="19744034"/>
            <a:ext cx="12289536" cy="3277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520"/>
              <a:buNone/>
              <a:defRPr b="0" sz="1152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123" name="Google Shape;123;p16"/>
          <p:cNvSpPr/>
          <p:nvPr>
            <p:ph idx="5" type="pic"/>
          </p:nvPr>
        </p:nvSpPr>
        <p:spPr>
          <a:xfrm>
            <a:off x="15800986" y="11192256"/>
            <a:ext cx="12289536" cy="7247338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24" name="Google Shape;124;p16"/>
          <p:cNvSpPr txBox="1"/>
          <p:nvPr>
            <p:ph idx="6" type="body"/>
          </p:nvPr>
        </p:nvSpPr>
        <p:spPr>
          <a:xfrm>
            <a:off x="15796118" y="23021292"/>
            <a:ext cx="12289536" cy="7044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125" name="Google Shape;125;p16"/>
          <p:cNvSpPr txBox="1"/>
          <p:nvPr>
            <p:ph idx="7" type="body"/>
          </p:nvPr>
        </p:nvSpPr>
        <p:spPr>
          <a:xfrm>
            <a:off x="28768152" y="19744034"/>
            <a:ext cx="12289536" cy="3277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1520"/>
              <a:buNone/>
              <a:defRPr b="0" sz="1152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126" name="Google Shape;126;p16"/>
          <p:cNvSpPr/>
          <p:nvPr>
            <p:ph idx="8" type="pic"/>
          </p:nvPr>
        </p:nvSpPr>
        <p:spPr>
          <a:xfrm>
            <a:off x="28768147" y="11192263"/>
            <a:ext cx="12289536" cy="7242811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27" name="Google Shape;127;p16"/>
          <p:cNvSpPr txBox="1"/>
          <p:nvPr>
            <p:ph idx="9" type="body"/>
          </p:nvPr>
        </p:nvSpPr>
        <p:spPr>
          <a:xfrm>
            <a:off x="28767706" y="23021282"/>
            <a:ext cx="12289536" cy="7044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128" name="Google Shape;128;p16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10424160" y="3668991"/>
            <a:ext cx="30614112" cy="6206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12179808" y="1207008"/>
            <a:ext cx="19531584" cy="38185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8" name="Google Shape;13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980138"/>
            <a:ext cx="43891200" cy="89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type="title"/>
          </p:nvPr>
        </p:nvSpPr>
        <p:spPr>
          <a:xfrm rot="5400000">
            <a:off x="27138132" y="10079981"/>
            <a:ext cx="20393640" cy="7406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 rot="5400000">
            <a:off x="7720857" y="-1286522"/>
            <a:ext cx="20398714" cy="30134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0" type="dt"/>
          </p:nvPr>
        </p:nvSpPr>
        <p:spPr>
          <a:xfrm>
            <a:off x="26698445" y="1828807"/>
            <a:ext cx="104790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1" type="ftr"/>
          </p:nvPr>
        </p:nvSpPr>
        <p:spPr>
          <a:xfrm>
            <a:off x="2852928" y="1828807"/>
            <a:ext cx="231871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37835837" y="1828807"/>
            <a:ext cx="320243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0424160" y="3668991"/>
            <a:ext cx="30614112" cy="6206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2852928" y="10533888"/>
            <a:ext cx="38185344" cy="1953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980138"/>
            <a:ext cx="43891200" cy="89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2852928" y="3616966"/>
            <a:ext cx="38185344" cy="13449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Font typeface="Century Gothic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2852930" y="17480285"/>
            <a:ext cx="38185349" cy="649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0560"/>
              <a:buNone/>
              <a:defRPr sz="1056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sz="864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26698445" y="1828807"/>
            <a:ext cx="104790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852928" y="1828807"/>
            <a:ext cx="231871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37835839" y="1828807"/>
            <a:ext cx="320243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0424160" y="3668991"/>
            <a:ext cx="30614112" cy="6206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2852931" y="10533888"/>
            <a:ext cx="18770779" cy="1953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22282075" y="10533888"/>
            <a:ext cx="18756192" cy="1953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0424160" y="3657600"/>
            <a:ext cx="30614112" cy="621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942142" y="10482249"/>
            <a:ext cx="17681563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3440"/>
              <a:buNone/>
              <a:defRPr b="0" sz="1344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2852926" y="15036804"/>
            <a:ext cx="18770779" cy="15028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23371289" y="10482249"/>
            <a:ext cx="17666981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3440"/>
              <a:buNone/>
              <a:defRPr b="0" sz="1344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1" sz="960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None/>
              <a:defRPr b="1" sz="864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22282073" y="15036804"/>
            <a:ext cx="18756197" cy="15028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10424160" y="3668991"/>
            <a:ext cx="30614112" cy="6206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2852928" y="7315200"/>
            <a:ext cx="14813280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60"/>
              <a:buFont typeface="Century Gothic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18653760" y="3584448"/>
            <a:ext cx="22384512" cy="26481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2852928" y="14996160"/>
            <a:ext cx="14813280" cy="150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2852928" y="7315200"/>
            <a:ext cx="19563504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360"/>
              <a:buFont typeface="Century Gothic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23412115" y="3605962"/>
            <a:ext cx="17636323" cy="2645951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2852928" y="14996160"/>
            <a:ext cx="19563504" cy="150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7680"/>
              <a:buNone/>
              <a:defRPr sz="7680"/>
            </a:lvl1pPr>
            <a:lvl2pPr indent="-2286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6720"/>
              <a:buNone/>
              <a:defRPr sz="6720"/>
            </a:lvl2pPr>
            <a:lvl3pPr indent="-2286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5760"/>
              <a:buNone/>
              <a:defRPr sz="5760"/>
            </a:lvl3pPr>
            <a:lvl4pPr indent="-2286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5pPr>
            <a:lvl6pPr indent="-2286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6pPr>
            <a:lvl7pPr indent="-2286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7pPr>
            <a:lvl8pPr indent="-2286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8pPr>
            <a:lvl9pPr indent="-2286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43891200" cy="51892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10424160" y="3668991"/>
            <a:ext cx="30614112" cy="6206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Font typeface="Century Gothic"/>
              <a:buNone/>
              <a:defRPr b="0" i="0" sz="19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2852928" y="10533888"/>
            <a:ext cx="38185344" cy="1953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99160" lvl="0" marL="457200" marR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10560"/>
              <a:buFont typeface="Arial"/>
              <a:buChar char="•"/>
              <a:defRPr b="0" i="0" sz="1056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3820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7724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8640"/>
              <a:buFont typeface="Arial"/>
              <a:buChar char="•"/>
              <a:defRPr b="0" i="0" sz="86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716280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716280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716280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716280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16280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71628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.jp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80000"/>
          </a:schemeClr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-872" y="-11758"/>
            <a:ext cx="43892072" cy="3714683"/>
          </a:xfrm>
          <a:prstGeom prst="rect">
            <a:avLst/>
          </a:prstGeom>
          <a:solidFill>
            <a:srgbClr val="AB1E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975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834062" y="2228369"/>
            <a:ext cx="73865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of  Plant and Soil Sciences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08" y="31640"/>
            <a:ext cx="12347956" cy="208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>
            <p:ph type="ctrTitle"/>
          </p:nvPr>
        </p:nvSpPr>
        <p:spPr>
          <a:xfrm>
            <a:off x="10753485" y="1087924"/>
            <a:ext cx="26700480" cy="1112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Calibri"/>
              <a:buNone/>
            </a:pPr>
            <a:r>
              <a:rPr lang="en-US" sz="6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OPTIMIZING AGRICULTURAL PRACTICES: SYNERGISTIC EFFECTS OF ROTATIONS, TILLAGE, COVER CROP, AND NITROGEN</a:t>
            </a:r>
            <a:endParaRPr/>
          </a:p>
        </p:txBody>
      </p:sp>
      <p:sp>
        <p:nvSpPr>
          <p:cNvPr id="153" name="Google Shape;153;p19"/>
          <p:cNvSpPr txBox="1"/>
          <p:nvPr>
            <p:ph idx="1" type="subTitle"/>
          </p:nvPr>
        </p:nvSpPr>
        <p:spPr>
          <a:xfrm>
            <a:off x="2458691" y="2203679"/>
            <a:ext cx="40879464" cy="730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Dylan Williams*, Jay Mahaffey, Dorivar Ruiz Diaz, Jagmandeep Dhillon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52161" y="3720392"/>
            <a:ext cx="11338560" cy="8448467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Increasing water productivity, soil carbon, and sustainability of croplands is imperative for the future of agricultural economy and overall farm success 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[1]</a:t>
            </a: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Most studies are limited by the number of parameters tested within a field experiment 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[2]</a:t>
            </a: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80F7B"/>
              </a:buClr>
              <a:buSzPts val="4400"/>
              <a:buFont typeface="Arial"/>
              <a:buChar char="•"/>
            </a:pPr>
            <a:r>
              <a:rPr b="0" i="1" lang="en-US" sz="4400" u="none" cap="none" strike="noStrike">
                <a:solidFill>
                  <a:srgbClr val="780F7B"/>
                </a:solidFill>
                <a:latin typeface="Calibri"/>
                <a:ea typeface="Calibri"/>
                <a:cs typeface="Calibri"/>
                <a:sym typeface="Calibri"/>
              </a:rPr>
              <a:t>Objective: Determine the long-term impact of multi-factor experiment testing combinations of cover crops, crop rotation, nitrogen, and tillage on crop productivity and environmental sustainability</a:t>
            </a:r>
            <a:r>
              <a:rPr b="0" i="1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8857489" y="2744842"/>
            <a:ext cx="299008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of Plant and Soil Sciences, Mississippi State University; FFAR, Bayer Crop Science, Kansas State University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*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bdw390@misstate.edu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90722" y="18270956"/>
            <a:ext cx="19061076" cy="1080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158417" y="19914355"/>
            <a:ext cx="11338560" cy="11464677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MATERIALS AND METHODS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Location: Scott, Mississippi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breakdown: Split-plot design</a:t>
            </a:r>
            <a:endParaRPr/>
          </a:p>
          <a:p>
            <a:pPr indent="-457200" lvl="1" marL="64008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 plot: different combination of cover crop (with or without) and tillage (conventional or strip-till)</a:t>
            </a:r>
            <a:endParaRPr/>
          </a:p>
          <a:p>
            <a:pPr indent="-457200" lvl="1" marL="64008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Subplots: defined by crop rotation (continuous corn, continuous cotton, corn-cotton, and cotton-corn) and nitrogen rate (farmer rater or farmer rate + 60 lbs.)</a:t>
            </a:r>
            <a:endParaRPr/>
          </a:p>
          <a:p>
            <a:pPr indent="-457200" lvl="1" marL="64008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Blocks – 4; Replications – 3 (within each block)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Materials: 12 row plots, corn (DKC 6835), cotton (2328 B3TXF)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Statistical analysis: Generalized linear mixed effect model using ‘lmer’ package in R and visualization using ‘tidyverse’ package.</a:t>
            </a:r>
            <a:endParaRPr/>
          </a:p>
        </p:txBody>
      </p:sp>
      <p:graphicFrame>
        <p:nvGraphicFramePr>
          <p:cNvPr id="158" name="Google Shape;158;p19"/>
          <p:cNvGraphicFramePr/>
          <p:nvPr/>
        </p:nvGraphicFramePr>
        <p:xfrm>
          <a:off x="11598456" y="371688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{5FDC5A4F-19A3-42FF-AAD1-3E598FE9148D}</a:tableStyleId>
              </a:tblPr>
              <a:tblGrid>
                <a:gridCol w="5051350"/>
                <a:gridCol w="951275"/>
                <a:gridCol w="2975225"/>
                <a:gridCol w="3491450"/>
                <a:gridCol w="2975225"/>
                <a:gridCol w="3491450"/>
              </a:tblGrid>
              <a:tr h="103697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Table 1: P-value for corn grain yield and cotton seed yield (kgha</a:t>
                      </a:r>
                      <a:r>
                        <a:rPr b="0" baseline="3000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</a:t>
                      </a: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analyzed by main effects, two, three and four-way interactions in a study on crop rotation, cover crop, tillage (2023 &amp; 2024) and nitrogen rate treatments (only in 2023). 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03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Corn 2023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Cotton 2023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Corn 2024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Cotton 2024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103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SOV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DF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Rotation (R)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0.88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Nitrogen Rate (N)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Cover crop (C)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0.59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Tillage (T)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0.96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0.007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x N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0.63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x C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0.46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0.46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x T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0.52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x C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0.02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x T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x T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0.80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x N x C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x N x T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0.28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x C x T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0.09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0.18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0.74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0.52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x C x T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0.002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  <a:tr h="68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 x N x C x T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0.33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4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/>
                    </a:p>
                  </a:txBody>
                  <a:tcPr marT="0" marB="0" marR="68575" marL="6857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19"/>
          <p:cNvSpPr txBox="1"/>
          <p:nvPr/>
        </p:nvSpPr>
        <p:spPr>
          <a:xfrm>
            <a:off x="11652334" y="29047440"/>
            <a:ext cx="18882097" cy="230832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 2: Corn grain yield influenced by N rate and Cover crop in 2023 (A), tillage and cover crop in 2024 (C); Cotton seed yield influenced by N rate, cover crop and rotation in 2024 (B), tillage and rotation (D), and tillage and cover crop (E) in 2024. Means with same letter are not significantly different (Tukey-test) 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30723840" y="9826615"/>
            <a:ext cx="13167360" cy="13265170"/>
          </a:xfrm>
          <a:prstGeom prst="rect">
            <a:avLst/>
          </a:prstGeom>
          <a:solidFill>
            <a:srgbClr val="23517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Corn (2023):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Corn yield was influenced by interaction between nitrogen and cover crops ( Fig 2A).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Cotton (2023):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Cotton seed yield was significantly affected by a three-way interaction involving nitrogen, cover crop and tillage. Adding extra nitrogen reduced cotton seed yield under conventional tillage without cover crop ( Fig 2B).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Corn (2024):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Corn yield was lower in strip-till systems compared to conventional, with reduction being more pronounced in plots without cover crop (Fig 2C).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Cotton (2024):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Cotton seed yield was independently influenced by the interaction between tillage and rotation (Fig 2D), and tillage and cover crop (Fig 2E). Yield was lower in strip-till systems compared to conventional, with more pronounced differences in cotton-corn rotation than in continuous cotton. Additionally, yield was lower without cover crops in strip-till production systems.  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30723840" y="23219196"/>
            <a:ext cx="13167360" cy="5062924"/>
          </a:xfrm>
          <a:prstGeom prst="rect">
            <a:avLst/>
          </a:prstGeom>
          <a:solidFill>
            <a:srgbClr val="F6E4A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AND RECOMMENDATIONS</a:t>
            </a:r>
            <a:endParaRPr/>
          </a:p>
          <a:p>
            <a:pPr indent="-571500" lvl="0" marL="5715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N application effect was negligible in corn. In cotton, it was dependent on cover crop and tillage.</a:t>
            </a:r>
            <a:endParaRPr/>
          </a:p>
          <a:p>
            <a:pPr indent="-571500" lvl="0" marL="5715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yield effect of cover crop inclusion for both crops was only noted in strip tillage systems in 2024.</a:t>
            </a:r>
            <a:endParaRPr/>
          </a:p>
          <a:p>
            <a:pPr indent="-571500" lvl="0" marL="5715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Cotton yield was lower in strip tilled plots, especially in cotton-corn rotation.    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30703932" y="28409531"/>
            <a:ext cx="13187268" cy="2646878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b="0" i="0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Shah, F., &amp; Wu, W. (2019). Soil and crop management strategies to ensure higher crop productivity within sustainable environments. </a:t>
            </a:r>
            <a:r>
              <a:rPr b="0" i="1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r>
              <a:rPr b="0" i="0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0" i="1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(5), 1485.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Clewer</a:t>
            </a:r>
            <a:r>
              <a:rPr b="0" i="0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A. G., &amp; Scarisbrick, D. H. (2013). </a:t>
            </a:r>
            <a:r>
              <a:rPr b="0" i="1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Practical statistics and experimental design for plant and crop science</a:t>
            </a:r>
            <a:r>
              <a:rPr b="0" i="0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Wiley &amp; Sons.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9"/>
          <p:cNvGrpSpPr/>
          <p:nvPr/>
        </p:nvGrpSpPr>
        <p:grpSpPr>
          <a:xfrm>
            <a:off x="-15240" y="31403613"/>
            <a:ext cx="43891200" cy="1463040"/>
            <a:chOff x="0" y="31251213"/>
            <a:chExt cx="43891200" cy="1463040"/>
          </a:xfrm>
        </p:grpSpPr>
        <p:sp>
          <p:nvSpPr>
            <p:cNvPr id="164" name="Google Shape;164;p19"/>
            <p:cNvSpPr txBox="1"/>
            <p:nvPr/>
          </p:nvSpPr>
          <p:spPr>
            <a:xfrm>
              <a:off x="0" y="31251213"/>
              <a:ext cx="43891200" cy="1463040"/>
            </a:xfrm>
            <a:prstGeom prst="rect">
              <a:avLst/>
            </a:prstGeom>
            <a:solidFill>
              <a:srgbClr val="EC80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ACKNOWLEDGEMENTS</a:t>
              </a:r>
              <a:endParaRPr/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study is funded by the FFAR and Bayer Crop Science  (Increasing Water Productivity, Soil Carbon, and Sustainability of Integrated Multi-Crop Systems Using Field-Scale Research). We thank Bayer Scott Learning team, and corn agronomics lab team for their assistance </a:t>
              </a:r>
              <a:endParaRPr/>
            </a:p>
          </p:txBody>
        </p:sp>
        <p:pic>
          <p:nvPicPr>
            <p:cNvPr id="165" name="Google Shape;165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846485" y="31271534"/>
              <a:ext cx="5023886" cy="1442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31251213"/>
              <a:ext cx="1528067" cy="1463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19"/>
          <p:cNvSpPr/>
          <p:nvPr/>
        </p:nvSpPr>
        <p:spPr>
          <a:xfrm>
            <a:off x="30885165" y="3885745"/>
            <a:ext cx="6976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>
            <a:off x="37496073" y="3733345"/>
            <a:ext cx="5822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/>
          </a:p>
        </p:txBody>
      </p:sp>
      <p:grpSp>
        <p:nvGrpSpPr>
          <p:cNvPr id="169" name="Google Shape;169;p19"/>
          <p:cNvGrpSpPr/>
          <p:nvPr/>
        </p:nvGrpSpPr>
        <p:grpSpPr>
          <a:xfrm>
            <a:off x="30739880" y="3711053"/>
            <a:ext cx="13151319" cy="6066970"/>
            <a:chOff x="30816882" y="3670969"/>
            <a:chExt cx="13151319" cy="6066970"/>
          </a:xfrm>
        </p:grpSpPr>
        <p:pic>
          <p:nvPicPr>
            <p:cNvPr descr="A field of crops in a sunny day&#10;&#10;Description automatically generated" id="170" name="Google Shape;17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310727" y="3670969"/>
              <a:ext cx="6621406" cy="4846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field of corn growing&#10;&#10;Description automatically generated" id="171" name="Google Shape;17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0816883" y="3670969"/>
              <a:ext cx="6714084" cy="4846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9"/>
            <p:cNvSpPr txBox="1"/>
            <p:nvPr/>
          </p:nvSpPr>
          <p:spPr>
            <a:xfrm>
              <a:off x="30816882" y="8537610"/>
              <a:ext cx="13151319" cy="1200329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Fig 3: Snapshots of corn and cotton: (A) taken on June 26, 2024, and (B) on August 15,2024 </a:t>
              </a:r>
              <a:endParaRPr/>
            </a:p>
          </p:txBody>
        </p:sp>
      </p:grpSp>
      <p:pic>
        <p:nvPicPr>
          <p:cNvPr descr="A field of crops in a field&#10;&#10;Description automatically generated with medium confidence" id="173" name="Google Shape;17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161" y="12221327"/>
            <a:ext cx="11338560" cy="61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4579366" y="14810396"/>
            <a:ext cx="3291840" cy="365760"/>
          </a:xfrm>
          <a:prstGeom prst="rect">
            <a:avLst/>
          </a:prstGeom>
          <a:solidFill>
            <a:srgbClr val="D9EAF8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 4. No till + Cover Crop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4579366" y="17835960"/>
            <a:ext cx="3566160" cy="365760"/>
          </a:xfrm>
          <a:prstGeom prst="rect">
            <a:avLst/>
          </a:prstGeom>
          <a:solidFill>
            <a:srgbClr val="D9EAF8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 3. No till + No Cover Crop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152161" y="18360722"/>
            <a:ext cx="11338560" cy="156966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 1: Birds Eye view of experiment taken on July 31, 2024, showing corn and cotton in replication 3 (no-till without cover crop) and 4 (no-till with cover crop).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